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BD3F7"/>
    <a:srgbClr val="F05AE2"/>
    <a:srgbClr val="67D8EF"/>
    <a:srgbClr val="28C8E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4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844" cy="511561"/>
          </a:xfrm>
          <a:prstGeom prst="rect">
            <a:avLst/>
          </a:prstGeom>
        </p:spPr>
        <p:txBody>
          <a:bodyPr vert="horz" lIns="65286" tIns="32643" rIns="65286" bIns="32643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4083" y="0"/>
            <a:ext cx="3078844" cy="511561"/>
          </a:xfrm>
          <a:prstGeom prst="rect">
            <a:avLst/>
          </a:prstGeom>
        </p:spPr>
        <p:txBody>
          <a:bodyPr vert="horz" lIns="65286" tIns="32643" rIns="65286" bIns="32643" rtlCol="0"/>
          <a:lstStyle>
            <a:lvl1pPr algn="r">
              <a:defRPr sz="800"/>
            </a:lvl1pPr>
          </a:lstStyle>
          <a:p>
            <a:fld id="{9EE0B3C5-58E8-406B-948D-496C508AEA69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5286" tIns="32643" rIns="65286" bIns="32643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10066" y="4860961"/>
            <a:ext cx="5683932" cy="4606311"/>
          </a:xfrm>
          <a:prstGeom prst="rect">
            <a:avLst/>
          </a:prstGeom>
        </p:spPr>
        <p:txBody>
          <a:bodyPr vert="horz" lIns="65286" tIns="32643" rIns="65286" bIns="32643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0789"/>
            <a:ext cx="3078844" cy="511561"/>
          </a:xfrm>
          <a:prstGeom prst="rect">
            <a:avLst/>
          </a:prstGeom>
        </p:spPr>
        <p:txBody>
          <a:bodyPr vert="horz" lIns="65286" tIns="32643" rIns="65286" bIns="32643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4083" y="9720789"/>
            <a:ext cx="3078844" cy="511561"/>
          </a:xfrm>
          <a:prstGeom prst="rect">
            <a:avLst/>
          </a:prstGeom>
        </p:spPr>
        <p:txBody>
          <a:bodyPr vert="horz" lIns="65286" tIns="32643" rIns="65286" bIns="32643" rtlCol="0" anchor="b"/>
          <a:lstStyle>
            <a:lvl1pPr algn="r">
              <a:defRPr sz="800"/>
            </a:lvl1pPr>
          </a:lstStyle>
          <a:p>
            <a:fld id="{77B0B504-B9D5-4881-B477-AF9E17108B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本番日通行禁止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0B504-B9D5-4881-B477-AF9E17108B7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6C2D-14E7-472E-ABE2-9C4E18411B7D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72396-216A-4F8F-8435-F1A7EFE95D1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6C2D-14E7-472E-ABE2-9C4E18411B7D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72396-216A-4F8F-8435-F1A7EFE95D1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6C2D-14E7-472E-ABE2-9C4E18411B7D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72396-216A-4F8F-8435-F1A7EFE95D1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6C2D-14E7-472E-ABE2-9C4E18411B7D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72396-216A-4F8F-8435-F1A7EFE95D1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6C2D-14E7-472E-ABE2-9C4E18411B7D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72396-216A-4F8F-8435-F1A7EFE95D1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6C2D-14E7-472E-ABE2-9C4E18411B7D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72396-216A-4F8F-8435-F1A7EFE95D1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6C2D-14E7-472E-ABE2-9C4E18411B7D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72396-216A-4F8F-8435-F1A7EFE95D1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6C2D-14E7-472E-ABE2-9C4E18411B7D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72396-216A-4F8F-8435-F1A7EFE95D1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6C2D-14E7-472E-ABE2-9C4E18411B7D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72396-216A-4F8F-8435-F1A7EFE95D1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6C2D-14E7-472E-ABE2-9C4E18411B7D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72396-216A-4F8F-8435-F1A7EFE95D1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6C2D-14E7-472E-ABE2-9C4E18411B7D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72396-216A-4F8F-8435-F1A7EFE95D1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76C2D-14E7-472E-ABE2-9C4E18411B7D}" type="datetimeFigureOut">
              <a:rPr kumimoji="1" lang="ja-JP" altLang="en-US" smtClean="0"/>
              <a:pPr/>
              <a:t>2026/4/18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72396-216A-4F8F-8435-F1A7EFE95D1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グループ化 43"/>
          <p:cNvGrpSpPr/>
          <p:nvPr/>
        </p:nvGrpSpPr>
        <p:grpSpPr>
          <a:xfrm>
            <a:off x="774547" y="20458"/>
            <a:ext cx="8317697" cy="6791117"/>
            <a:chOff x="736651" y="25114"/>
            <a:chExt cx="8264505" cy="6766003"/>
          </a:xfrm>
        </p:grpSpPr>
        <p:pic>
          <p:nvPicPr>
            <p:cNvPr id="27" name="図 26" descr="fmap_0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28860" y="167237"/>
              <a:ext cx="6572296" cy="6572296"/>
            </a:xfrm>
            <a:prstGeom prst="rect">
              <a:avLst/>
            </a:prstGeom>
          </p:spPr>
        </p:pic>
        <p:grpSp>
          <p:nvGrpSpPr>
            <p:cNvPr id="37" name="グループ化 36"/>
            <p:cNvGrpSpPr/>
            <p:nvPr/>
          </p:nvGrpSpPr>
          <p:grpSpPr>
            <a:xfrm>
              <a:off x="736651" y="25114"/>
              <a:ext cx="7143800" cy="6766003"/>
              <a:chOff x="450899" y="729"/>
              <a:chExt cx="7143800" cy="6766003"/>
            </a:xfrm>
          </p:grpSpPr>
          <p:grpSp>
            <p:nvGrpSpPr>
              <p:cNvPr id="26" name="グループ化 25"/>
              <p:cNvGrpSpPr/>
              <p:nvPr/>
            </p:nvGrpSpPr>
            <p:grpSpPr>
              <a:xfrm>
                <a:off x="450899" y="729"/>
                <a:ext cx="7143800" cy="6766003"/>
                <a:chOff x="1665568" y="146714"/>
                <a:chExt cx="7215238" cy="6833663"/>
              </a:xfrm>
            </p:grpSpPr>
            <p:grpSp>
              <p:nvGrpSpPr>
                <p:cNvPr id="23" name="グループ化 22"/>
                <p:cNvGrpSpPr/>
                <p:nvPr/>
              </p:nvGrpSpPr>
              <p:grpSpPr>
                <a:xfrm>
                  <a:off x="1665568" y="146714"/>
                  <a:ext cx="7215238" cy="6833663"/>
                  <a:chOff x="2378610" y="366735"/>
                  <a:chExt cx="6786610" cy="6427703"/>
                </a:xfrm>
              </p:grpSpPr>
              <p:pic>
                <p:nvPicPr>
                  <p:cNvPr id="8" name="図 7" descr="fmap_01.gif"/>
                  <p:cNvPicPr>
                    <a:picLocks noChangeAspect="1"/>
                  </p:cNvPicPr>
                  <p:nvPr/>
                </p:nvPicPr>
                <p:blipFill>
                  <a:blip r:embed="rId4" cstate="print"/>
                  <a:stretch>
                    <a:fillRect/>
                  </a:stretch>
                </p:blipFill>
                <p:spPr>
                  <a:xfrm>
                    <a:off x="2378610" y="366735"/>
                    <a:ext cx="6786610" cy="6427703"/>
                  </a:xfrm>
                  <a:prstGeom prst="rect">
                    <a:avLst/>
                  </a:prstGeom>
                </p:spPr>
              </p:pic>
              <p:sp>
                <p:nvSpPr>
                  <p:cNvPr id="15" name="正方形/長方形 14"/>
                  <p:cNvSpPr/>
                  <p:nvPr/>
                </p:nvSpPr>
                <p:spPr>
                  <a:xfrm>
                    <a:off x="3126303" y="1703856"/>
                    <a:ext cx="271888" cy="258713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6" name="正方形/長方形 15"/>
                  <p:cNvSpPr/>
                  <p:nvPr/>
                </p:nvSpPr>
                <p:spPr>
                  <a:xfrm>
                    <a:off x="2583637" y="1703856"/>
                    <a:ext cx="351761" cy="596214"/>
                  </a:xfrm>
                  <a:prstGeom prst="rect">
                    <a:avLst/>
                  </a:prstGeom>
                  <a:solidFill>
                    <a:srgbClr val="F05AE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7" name="正方形/長方形 16"/>
                  <p:cNvSpPr/>
                  <p:nvPr/>
                </p:nvSpPr>
                <p:spPr>
                  <a:xfrm>
                    <a:off x="3467273" y="1703856"/>
                    <a:ext cx="339860" cy="596214"/>
                  </a:xfrm>
                  <a:prstGeom prst="rect">
                    <a:avLst/>
                  </a:prstGeom>
                  <a:solidFill>
                    <a:srgbClr val="92D050"/>
                  </a:solidFill>
                  <a:ln>
                    <a:solidFill>
                      <a:srgbClr val="92D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19" name="直線コネクタ 18"/>
                  <p:cNvCxnSpPr/>
                  <p:nvPr/>
                </p:nvCxnSpPr>
                <p:spPr>
                  <a:xfrm rot="5400000">
                    <a:off x="2643968" y="2070884"/>
                    <a:ext cx="714380" cy="1588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直線コネクタ 19"/>
                  <p:cNvCxnSpPr/>
                  <p:nvPr/>
                </p:nvCxnSpPr>
                <p:spPr>
                  <a:xfrm rot="5400000">
                    <a:off x="3072596" y="2070884"/>
                    <a:ext cx="714380" cy="1588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" name="正方形/長方形 21"/>
                <p:cNvSpPr/>
                <p:nvPr/>
              </p:nvSpPr>
              <p:spPr>
                <a:xfrm>
                  <a:off x="2428860" y="1928802"/>
                  <a:ext cx="357190" cy="214314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800" dirty="0">
                      <a:solidFill>
                        <a:schemeClr val="tx1"/>
                      </a:solidFill>
                    </a:rPr>
                    <a:t>WC</a:t>
                  </a:r>
                </a:p>
              </p:txBody>
            </p:sp>
            <p:sp>
              <p:nvSpPr>
                <p:cNvPr id="24" name="正方形/長方形 23"/>
                <p:cNvSpPr/>
                <p:nvPr/>
              </p:nvSpPr>
              <p:spPr>
                <a:xfrm>
                  <a:off x="2428860" y="2143116"/>
                  <a:ext cx="357190" cy="214314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800" dirty="0">
                      <a:solidFill>
                        <a:schemeClr val="tx1"/>
                      </a:solidFill>
                    </a:rPr>
                    <a:t>WC</a:t>
                  </a:r>
                </a:p>
              </p:txBody>
            </p:sp>
            <p:sp>
              <p:nvSpPr>
                <p:cNvPr id="25" name="正方形/長方形 24"/>
                <p:cNvSpPr/>
                <p:nvPr/>
              </p:nvSpPr>
              <p:spPr>
                <a:xfrm>
                  <a:off x="2428860" y="1571612"/>
                  <a:ext cx="357190" cy="35719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altLang="ja-JP" sz="800" dirty="0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35" name="直線コネクタ 34"/>
              <p:cNvCxnSpPr/>
              <p:nvPr/>
            </p:nvCxnSpPr>
            <p:spPr>
              <a:xfrm rot="5400000">
                <a:off x="1589358" y="1802008"/>
                <a:ext cx="823420" cy="167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" name="正方形/長方形 4"/>
          <p:cNvSpPr/>
          <p:nvPr/>
        </p:nvSpPr>
        <p:spPr>
          <a:xfrm>
            <a:off x="142844" y="142852"/>
            <a:ext cx="164307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会場図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214810" y="500042"/>
            <a:ext cx="1071570" cy="714380"/>
          </a:xfrm>
          <a:prstGeom prst="rect">
            <a:avLst/>
          </a:prstGeom>
          <a:solidFill>
            <a:srgbClr val="67D8EF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>
                <a:solidFill>
                  <a:schemeClr val="tx1"/>
                </a:solidFill>
              </a:rPr>
              <a:t>大会議室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00" b="1" dirty="0">
                <a:solidFill>
                  <a:schemeClr val="tx1"/>
                </a:solidFill>
              </a:rPr>
              <a:t>出演者楽屋</a:t>
            </a:r>
            <a:endParaRPr kumimoji="1" lang="en-US" altLang="ja-JP" sz="1000" b="1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357158" y="6235665"/>
            <a:ext cx="500066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1F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7215206" y="6235665"/>
            <a:ext cx="500066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2F</a:t>
            </a:r>
          </a:p>
        </p:txBody>
      </p:sp>
      <p:sp>
        <p:nvSpPr>
          <p:cNvPr id="33" name="線吹き出し 1 (枠付き) 32"/>
          <p:cNvSpPr/>
          <p:nvPr/>
        </p:nvSpPr>
        <p:spPr>
          <a:xfrm>
            <a:off x="857224" y="1285860"/>
            <a:ext cx="500066" cy="857256"/>
          </a:xfrm>
          <a:prstGeom prst="borderCallout1">
            <a:avLst>
              <a:gd name="adj1" fmla="val 97789"/>
              <a:gd name="adj2" fmla="val 56689"/>
              <a:gd name="adj3" fmla="val 97786"/>
              <a:gd name="adj4" fmla="val 55380"/>
            </a:avLst>
          </a:prstGeom>
          <a:solidFill>
            <a:srgbClr val="F05AE2"/>
          </a:solidFill>
          <a:ln w="12700">
            <a:solidFill>
              <a:srgbClr val="F05A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</a:rPr>
              <a:t>インストラクター</a:t>
            </a:r>
            <a:r>
              <a:rPr lang="en-US" altLang="ja-JP" sz="800" dirty="0" smtClean="0">
                <a:solidFill>
                  <a:schemeClr val="tx1"/>
                </a:solidFill>
              </a:rPr>
              <a:t>,</a:t>
            </a:r>
            <a:r>
              <a:rPr lang="ja-JP" altLang="en-US" sz="800" dirty="0" smtClean="0">
                <a:solidFill>
                  <a:schemeClr val="tx1"/>
                </a:solidFill>
              </a:rPr>
              <a:t>スタッフ楽屋</a:t>
            </a:r>
            <a:endParaRPr lang="en-US" altLang="ja-JP" sz="800" dirty="0">
              <a:solidFill>
                <a:schemeClr val="tx1"/>
              </a:solidFill>
            </a:endParaRPr>
          </a:p>
        </p:txBody>
      </p:sp>
      <p:sp>
        <p:nvSpPr>
          <p:cNvPr id="38" name="線吹き出し 1 (枠付き) 37"/>
          <p:cNvSpPr/>
          <p:nvPr/>
        </p:nvSpPr>
        <p:spPr>
          <a:xfrm>
            <a:off x="1600608" y="572703"/>
            <a:ext cx="911015" cy="598415"/>
          </a:xfrm>
          <a:prstGeom prst="borderCallout1">
            <a:avLst>
              <a:gd name="adj1" fmla="val 97789"/>
              <a:gd name="adj2" fmla="val 56689"/>
              <a:gd name="adj3" fmla="val 101644"/>
              <a:gd name="adj4" fmla="val 54987"/>
            </a:avLst>
          </a:prstGeom>
          <a:solidFill>
            <a:srgbClr val="92D050"/>
          </a:solidFill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</a:rPr>
              <a:t>男性更衣室</a:t>
            </a:r>
            <a:endParaRPr lang="en-US" altLang="ja-JP" sz="8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ja-JP" sz="800" dirty="0" smtClean="0">
                <a:solidFill>
                  <a:schemeClr val="tx1"/>
                </a:solidFill>
              </a:rPr>
              <a:t>&amp;</a:t>
            </a: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</a:rPr>
              <a:t>男性小学生以上</a:t>
            </a:r>
            <a:endParaRPr lang="en-US" altLang="ja-JP" sz="8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</a:rPr>
              <a:t>楽屋</a:t>
            </a:r>
            <a:endParaRPr lang="en-US" altLang="ja-JP" sz="800" dirty="0">
              <a:solidFill>
                <a:schemeClr val="tx1"/>
              </a:solidFill>
            </a:endParaRPr>
          </a:p>
        </p:txBody>
      </p:sp>
      <p:sp>
        <p:nvSpPr>
          <p:cNvPr id="41" name="線吹き出し 1 (枠付き) 40"/>
          <p:cNvSpPr/>
          <p:nvPr/>
        </p:nvSpPr>
        <p:spPr>
          <a:xfrm>
            <a:off x="2500298" y="500042"/>
            <a:ext cx="714380" cy="749560"/>
          </a:xfrm>
          <a:prstGeom prst="borderCallout1">
            <a:avLst>
              <a:gd name="adj1" fmla="val 101915"/>
              <a:gd name="adj2" fmla="val 38484"/>
              <a:gd name="adj3" fmla="val 96955"/>
              <a:gd name="adj4" fmla="val 37049"/>
            </a:avLst>
          </a:prstGeom>
          <a:solidFill>
            <a:srgbClr val="FBD3F7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</a:rPr>
              <a:t>女性更衣室</a:t>
            </a:r>
            <a:endParaRPr lang="en-US" altLang="ja-JP" sz="8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ja-JP" sz="800" dirty="0" smtClean="0">
                <a:solidFill>
                  <a:schemeClr val="tx1"/>
                </a:solidFill>
              </a:rPr>
              <a:t>&amp;</a:t>
            </a: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</a:rPr>
              <a:t>女性中学生以上</a:t>
            </a:r>
            <a:endParaRPr lang="en-US" altLang="ja-JP" sz="8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800" dirty="0" smtClean="0">
                <a:solidFill>
                  <a:schemeClr val="tx1"/>
                </a:solidFill>
              </a:rPr>
              <a:t>楽屋</a:t>
            </a:r>
            <a:r>
              <a:rPr lang="ja-JP" altLang="en-US" sz="800" dirty="0">
                <a:solidFill>
                  <a:schemeClr val="tx1"/>
                </a:solidFill>
              </a:rPr>
              <a:t>　</a:t>
            </a:r>
            <a:endParaRPr lang="en-US" altLang="ja-JP" sz="8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928662" y="2786058"/>
            <a:ext cx="428628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b="1" dirty="0">
                <a:solidFill>
                  <a:srgbClr val="FF0000"/>
                </a:solidFill>
              </a:rPr>
              <a:t>下</a:t>
            </a:r>
            <a:r>
              <a:rPr kumimoji="1" lang="ja-JP" altLang="en-US" sz="900" b="1" dirty="0">
                <a:solidFill>
                  <a:srgbClr val="FF0000"/>
                </a:solidFill>
              </a:rPr>
              <a:t>手</a:t>
            </a:r>
            <a:endParaRPr kumimoji="1" lang="en-US" altLang="ja-JP" sz="900" b="1" dirty="0">
              <a:solidFill>
                <a:srgbClr val="FF0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214678" y="2786058"/>
            <a:ext cx="428628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b="1" dirty="0">
                <a:solidFill>
                  <a:srgbClr val="FF0000"/>
                </a:solidFill>
              </a:rPr>
              <a:t>上</a:t>
            </a:r>
            <a:r>
              <a:rPr kumimoji="1" lang="ja-JP" altLang="en-US" sz="900" b="1" dirty="0">
                <a:solidFill>
                  <a:srgbClr val="FF0000"/>
                </a:solidFill>
              </a:rPr>
              <a:t>手</a:t>
            </a:r>
            <a:endParaRPr kumimoji="1" lang="en-US" altLang="ja-JP" sz="900" b="1" dirty="0">
              <a:solidFill>
                <a:srgbClr val="FF0000"/>
              </a:solidFill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059791" y="5517290"/>
            <a:ext cx="1440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691600" y="4293120"/>
            <a:ext cx="1260281" cy="2616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楽屋までの行き方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907631" y="6381410"/>
            <a:ext cx="216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691600" y="6021361"/>
            <a:ext cx="1080150" cy="43088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ja-JP" altLang="en-US" sz="1100" dirty="0"/>
              <a:t>本番日観覧者入り口</a:t>
            </a:r>
            <a:endParaRPr kumimoji="1" lang="ja-JP" altLang="en-US" sz="1100" dirty="0"/>
          </a:p>
        </p:txBody>
      </p:sp>
      <p:cxnSp>
        <p:nvCxnSpPr>
          <p:cNvPr id="61" name="カギ線コネクタ 60"/>
          <p:cNvCxnSpPr/>
          <p:nvPr/>
        </p:nvCxnSpPr>
        <p:spPr>
          <a:xfrm rot="5400000" flipH="1" flipV="1">
            <a:off x="1835620" y="3068950"/>
            <a:ext cx="3240450" cy="216030"/>
          </a:xfrm>
          <a:prstGeom prst="bentConnector3">
            <a:avLst>
              <a:gd name="adj1" fmla="val 27547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2915770" y="3789050"/>
            <a:ext cx="346249" cy="19442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</a:rPr>
              <a:t>本番日、通行禁止</a:t>
            </a:r>
          </a:p>
        </p:txBody>
      </p:sp>
      <p:cxnSp>
        <p:nvCxnSpPr>
          <p:cNvPr id="46" name="直線矢印コネクタ 45"/>
          <p:cNvCxnSpPr/>
          <p:nvPr/>
        </p:nvCxnSpPr>
        <p:spPr>
          <a:xfrm>
            <a:off x="3203810" y="4509150"/>
            <a:ext cx="1440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>
            <a:off x="3707880" y="5301260"/>
            <a:ext cx="0" cy="8641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3851900" y="5301260"/>
            <a:ext cx="0" cy="8641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/>
          <p:nvPr/>
        </p:nvCxnSpPr>
        <p:spPr>
          <a:xfrm>
            <a:off x="3491850" y="5589300"/>
            <a:ext cx="57608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乗算記号 68"/>
          <p:cNvSpPr/>
          <p:nvPr/>
        </p:nvSpPr>
        <p:spPr>
          <a:xfrm>
            <a:off x="3635870" y="5229250"/>
            <a:ext cx="360050" cy="36005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線吹き出し 1 (枠付き) 70"/>
          <p:cNvSpPr/>
          <p:nvPr/>
        </p:nvSpPr>
        <p:spPr>
          <a:xfrm>
            <a:off x="4211950" y="1916790"/>
            <a:ext cx="1008140" cy="288040"/>
          </a:xfrm>
          <a:prstGeom prst="borderCallout1">
            <a:avLst>
              <a:gd name="adj1" fmla="val 96956"/>
              <a:gd name="adj2" fmla="val 102682"/>
              <a:gd name="adj3" fmla="val 99690"/>
              <a:gd name="adj4" fmla="val 79818"/>
            </a:avLst>
          </a:prstGeom>
          <a:solidFill>
            <a:srgbClr val="FBD3F7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図書館側トイレ</a:t>
            </a:r>
            <a:endParaRPr lang="en-US" altLang="ja-JP" sz="800" dirty="0">
              <a:solidFill>
                <a:schemeClr val="tx1"/>
              </a:solidFill>
            </a:endParaRPr>
          </a:p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利用可</a:t>
            </a:r>
            <a:endParaRPr lang="en-US" altLang="ja-JP" sz="800" dirty="0">
              <a:solidFill>
                <a:schemeClr val="tx1"/>
              </a:solidFill>
            </a:endParaRPr>
          </a:p>
        </p:txBody>
      </p:sp>
      <p:sp>
        <p:nvSpPr>
          <p:cNvPr id="72" name="線吹き出し 1 (枠付き) 71"/>
          <p:cNvSpPr/>
          <p:nvPr/>
        </p:nvSpPr>
        <p:spPr>
          <a:xfrm>
            <a:off x="2857488" y="0"/>
            <a:ext cx="792110" cy="500042"/>
          </a:xfrm>
          <a:prstGeom prst="borderCallout1">
            <a:avLst>
              <a:gd name="adj1" fmla="val 69005"/>
              <a:gd name="adj2" fmla="val -94418"/>
              <a:gd name="adj3" fmla="val 67274"/>
              <a:gd name="adj4" fmla="val -97670"/>
            </a:avLst>
          </a:prstGeom>
          <a:solidFill>
            <a:srgbClr val="67D8EF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b="1" dirty="0" smtClean="0">
                <a:solidFill>
                  <a:srgbClr val="FF0000"/>
                </a:solidFill>
              </a:rPr>
              <a:t>本番日楽屋</a:t>
            </a:r>
            <a:r>
              <a:rPr lang="ja-JP" altLang="en-US" sz="800" b="1" dirty="0">
                <a:solidFill>
                  <a:srgbClr val="FF0000"/>
                </a:solidFill>
              </a:rPr>
              <a:t>入り口（区役所側から入る）</a:t>
            </a:r>
            <a:endParaRPr lang="en-US" altLang="ja-JP" sz="800" b="1" dirty="0">
              <a:solidFill>
                <a:srgbClr val="FF0000"/>
              </a:solidFill>
            </a:endParaRPr>
          </a:p>
        </p:txBody>
      </p:sp>
      <p:sp>
        <p:nvSpPr>
          <p:cNvPr id="74" name="左矢印 73"/>
          <p:cNvSpPr/>
          <p:nvPr/>
        </p:nvSpPr>
        <p:spPr>
          <a:xfrm rot="10800000">
            <a:off x="3643306" y="142852"/>
            <a:ext cx="504070" cy="7201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左矢印 74"/>
          <p:cNvSpPr/>
          <p:nvPr/>
        </p:nvSpPr>
        <p:spPr>
          <a:xfrm rot="15467527">
            <a:off x="4856926" y="2603376"/>
            <a:ext cx="1040793" cy="96565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線吹き出し 1 (枠付き) 75"/>
          <p:cNvSpPr/>
          <p:nvPr/>
        </p:nvSpPr>
        <p:spPr>
          <a:xfrm>
            <a:off x="3419840" y="5661310"/>
            <a:ext cx="792110" cy="216030"/>
          </a:xfrm>
          <a:prstGeom prst="borderCallout1">
            <a:avLst>
              <a:gd name="adj1" fmla="val 102069"/>
              <a:gd name="adj2" fmla="val 8020"/>
              <a:gd name="adj3" fmla="val 69112"/>
              <a:gd name="adj4" fmla="val 45527"/>
            </a:avLst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通り抜け不可</a:t>
            </a:r>
            <a:endParaRPr lang="en-US" altLang="ja-JP" sz="800" dirty="0">
              <a:solidFill>
                <a:schemeClr val="tx1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-1044780" y="2348850"/>
            <a:ext cx="360050" cy="648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線吹き出し 1 (枠付き) 63"/>
          <p:cNvSpPr/>
          <p:nvPr/>
        </p:nvSpPr>
        <p:spPr>
          <a:xfrm>
            <a:off x="4499990" y="4725180"/>
            <a:ext cx="1008140" cy="576080"/>
          </a:xfrm>
          <a:prstGeom prst="borderCallout1">
            <a:avLst>
              <a:gd name="adj1" fmla="val 96956"/>
              <a:gd name="adj2" fmla="val 102682"/>
              <a:gd name="adj3" fmla="val 99690"/>
              <a:gd name="adj4" fmla="val 79818"/>
            </a:avLst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</a:rPr>
              <a:t>市民館側入口から楽屋への通行不可</a:t>
            </a:r>
            <a:endParaRPr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66" name="乗算記号 65"/>
          <p:cNvSpPr/>
          <p:nvPr/>
        </p:nvSpPr>
        <p:spPr>
          <a:xfrm>
            <a:off x="4355970" y="5949350"/>
            <a:ext cx="360050" cy="36005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線吹き出し 1 (枠付き) 66"/>
          <p:cNvSpPr/>
          <p:nvPr/>
        </p:nvSpPr>
        <p:spPr>
          <a:xfrm>
            <a:off x="4355970" y="5589300"/>
            <a:ext cx="792110" cy="216030"/>
          </a:xfrm>
          <a:prstGeom prst="borderCallout1">
            <a:avLst>
              <a:gd name="adj1" fmla="val 102069"/>
              <a:gd name="adj2" fmla="val 8020"/>
              <a:gd name="adj3" fmla="val 69112"/>
              <a:gd name="adj4" fmla="val 45527"/>
            </a:avLst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通り抜け不可</a:t>
            </a:r>
            <a:endParaRPr lang="en-US" altLang="ja-JP" sz="800" dirty="0">
              <a:solidFill>
                <a:schemeClr val="tx1"/>
              </a:solidFill>
            </a:endParaRPr>
          </a:p>
        </p:txBody>
      </p: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xmlns="" id="{4C9E44C2-0A00-3440-4389-223B971FE659}"/>
              </a:ext>
            </a:extLst>
          </p:cNvPr>
          <p:cNvCxnSpPr>
            <a:cxnSpLocks/>
            <a:stCxn id="38" idx="1"/>
          </p:cNvCxnSpPr>
          <p:nvPr/>
        </p:nvCxnSpPr>
        <p:spPr>
          <a:xfrm>
            <a:off x="2056116" y="1171118"/>
            <a:ext cx="103549" cy="4131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xmlns="" id="{08E3A20A-3506-C186-67B5-E9A1565C511E}"/>
              </a:ext>
            </a:extLst>
          </p:cNvPr>
          <p:cNvCxnSpPr>
            <a:cxnSpLocks/>
            <a:endCxn id="60" idx="0"/>
          </p:cNvCxnSpPr>
          <p:nvPr/>
        </p:nvCxnSpPr>
        <p:spPr>
          <a:xfrm rot="5400000">
            <a:off x="2513225" y="1269158"/>
            <a:ext cx="232258" cy="1129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xmlns="" id="{9CB61E81-8DEF-B5FA-864F-E26D2C50EEAB}"/>
              </a:ext>
            </a:extLst>
          </p:cNvPr>
          <p:cNvSpPr/>
          <p:nvPr/>
        </p:nvSpPr>
        <p:spPr>
          <a:xfrm>
            <a:off x="2392874" y="1441742"/>
            <a:ext cx="360050" cy="629923"/>
          </a:xfrm>
          <a:prstGeom prst="rect">
            <a:avLst/>
          </a:prstGeom>
          <a:solidFill>
            <a:srgbClr val="FBD3F7"/>
          </a:solidFill>
          <a:ln>
            <a:solidFill>
              <a:srgbClr val="FBD3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xmlns="" id="{458173D7-2D8A-C852-B21F-5B835CDBEBBF}"/>
              </a:ext>
            </a:extLst>
          </p:cNvPr>
          <p:cNvSpPr txBox="1"/>
          <p:nvPr/>
        </p:nvSpPr>
        <p:spPr>
          <a:xfrm>
            <a:off x="1500166" y="1428736"/>
            <a:ext cx="42862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highlight>
                  <a:srgbClr val="FFFF00"/>
                </a:highlight>
              </a:rPr>
              <a:t>早</a:t>
            </a:r>
            <a:r>
              <a:rPr lang="ja-JP" altLang="en-US" sz="800" b="1" dirty="0" smtClean="0">
                <a:highlight>
                  <a:srgbClr val="FFFF00"/>
                </a:highlight>
              </a:rPr>
              <a:t>替</a:t>
            </a:r>
            <a:endParaRPr lang="en-US" altLang="ja-JP" sz="800" b="1" dirty="0" smtClean="0">
              <a:highlight>
                <a:srgbClr val="FFFF00"/>
              </a:highlight>
            </a:endParaRPr>
          </a:p>
          <a:p>
            <a:r>
              <a:rPr lang="ja-JP" altLang="en-US" sz="800" dirty="0" smtClean="0">
                <a:highlight>
                  <a:srgbClr val="FFFF00"/>
                </a:highlight>
              </a:rPr>
              <a:t>控室</a:t>
            </a:r>
            <a:endParaRPr kumimoji="1" lang="en-US" altLang="ja-JP" sz="800" dirty="0">
              <a:highlight>
                <a:srgbClr val="FFFF00"/>
              </a:highlight>
            </a:endParaRPr>
          </a:p>
        </p:txBody>
      </p:sp>
      <p:cxnSp>
        <p:nvCxnSpPr>
          <p:cNvPr id="79" name="直線矢印コネクタ 78">
            <a:extLst>
              <a:ext uri="{FF2B5EF4-FFF2-40B4-BE49-F238E27FC236}">
                <a16:creationId xmlns:a16="http://schemas.microsoft.com/office/drawing/2014/main" xmlns="" id="{2D546595-E2B4-0D8C-D376-6B31DAFD2C75}"/>
              </a:ext>
            </a:extLst>
          </p:cNvPr>
          <p:cNvCxnSpPr>
            <a:cxnSpLocks/>
          </p:cNvCxnSpPr>
          <p:nvPr/>
        </p:nvCxnSpPr>
        <p:spPr>
          <a:xfrm rot="5400000">
            <a:off x="928662" y="1785926"/>
            <a:ext cx="1143008" cy="158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/>
          <p:cNvSpPr txBox="1"/>
          <p:nvPr/>
        </p:nvSpPr>
        <p:spPr>
          <a:xfrm>
            <a:off x="571472" y="714356"/>
            <a:ext cx="954107" cy="46166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/>
              <a:t>場当たり日</a:t>
            </a:r>
            <a:endParaRPr kumimoji="1" lang="en-US" altLang="ja-JP" sz="1200" b="1" dirty="0" smtClean="0"/>
          </a:p>
          <a:p>
            <a:r>
              <a:rPr lang="ja-JP" altLang="en-US" sz="1200" b="1" dirty="0" smtClean="0"/>
              <a:t>楽屋</a:t>
            </a:r>
            <a:r>
              <a:rPr lang="ja-JP" altLang="en-US" sz="1200" b="1" dirty="0" smtClean="0"/>
              <a:t>口入口</a:t>
            </a:r>
            <a:endParaRPr kumimoji="1" lang="ja-JP" altLang="en-US" sz="1200" b="1" dirty="0"/>
          </a:p>
        </p:txBody>
      </p:sp>
      <p:sp>
        <p:nvSpPr>
          <p:cNvPr id="77" name="曲折矢印 76"/>
          <p:cNvSpPr/>
          <p:nvPr/>
        </p:nvSpPr>
        <p:spPr>
          <a:xfrm rot="5551988">
            <a:off x="4190308" y="112902"/>
            <a:ext cx="353684" cy="432347"/>
          </a:xfrm>
          <a:prstGeom prst="bentArrow">
            <a:avLst>
              <a:gd name="adj1" fmla="val 11071"/>
              <a:gd name="adj2" fmla="val 25000"/>
              <a:gd name="adj3" fmla="val 25000"/>
              <a:gd name="adj4" fmla="val 4375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79</Words>
  <Application>Microsoft Office PowerPoint</Application>
  <PresentationFormat>画面に合わせる (4:3)</PresentationFormat>
  <Paragraphs>33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橋本隆志</dc:creator>
  <cp:lastModifiedBy>橋本隆志</cp:lastModifiedBy>
  <cp:revision>40</cp:revision>
  <dcterms:created xsi:type="dcterms:W3CDTF">2019-01-10T03:50:10Z</dcterms:created>
  <dcterms:modified xsi:type="dcterms:W3CDTF">2026-04-18T08:41:46Z</dcterms:modified>
</cp:coreProperties>
</file>